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9" r:id="rId3"/>
    <p:sldId id="260" r:id="rId4"/>
    <p:sldId id="263" r:id="rId5"/>
    <p:sldId id="262" r:id="rId6"/>
    <p:sldId id="264" r:id="rId7"/>
    <p:sldId id="265" r:id="rId8"/>
    <p:sldId id="266" r:id="rId9"/>
    <p:sldId id="267" r:id="rId10"/>
    <p:sldId id="268" r:id="rId11"/>
    <p:sldId id="270" r:id="rId12"/>
    <p:sldId id="272" r:id="rId13"/>
    <p:sldId id="273" r:id="rId14"/>
  </p:sldIdLst>
  <p:sldSz cx="12192000" cy="6858000"/>
  <p:notesSz cx="6858000" cy="9144000"/>
  <p:embeddedFontLst>
    <p:embeddedFont>
      <p:font typeface="#9Slide02 Tieu de dai" panose="020B0604020202020204" charset="0"/>
      <p:bold r:id="rId15"/>
    </p:embeddedFont>
    <p:embeddedFont>
      <p:font typeface="#9Slide02 Noi dung dai" panose="020B0604020202020204" charset="0"/>
      <p:regular r:id="rId16"/>
    </p:embeddedFont>
    <p:embeddedFont>
      <p:font typeface="#9Slide07 Crocante" panose="020B0604020202020204" charset="0"/>
      <p:regular r:id="rId17"/>
    </p:embeddedFont>
    <p:embeddedFont>
      <p:font typeface="Calibri" panose="020F0502020204030204" pitchFamily="34" charset="0"/>
      <p:regular r:id="rId18"/>
      <p:bold r:id="rId19"/>
      <p:italic r:id="rId20"/>
      <p:boldItalic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nh Hung" initials="HH" lastIdx="1" clrIdx="0">
    <p:extLst>
      <p:ext uri="{19B8F6BF-5375-455C-9EA6-DF929625EA0E}">
        <p15:presenceInfo xmlns:p15="http://schemas.microsoft.com/office/powerpoint/2012/main" userId="d7d9790590f8e2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6E51"/>
    <a:srgbClr val="79C447"/>
    <a:srgbClr val="0271BF"/>
    <a:srgbClr val="1BB926"/>
    <a:srgbClr val="0695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324" autoAdjust="0"/>
  </p:normalViewPr>
  <p:slideViewPr>
    <p:cSldViewPr showGuides="1">
      <p:cViewPr varScale="1">
        <p:scale>
          <a:sx n="53" d="100"/>
          <a:sy n="53" d="100"/>
        </p:scale>
        <p:origin x="276" y="7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23/4/2022</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23/4/2022</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23/4/2022</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23/4/2022</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23/4/2022</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5BE56B2-8354-48BC-885E-97D54CD466E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23/4/2022</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4.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7.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9.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5E0C541-19C7-425C-9B84-40130DD64492}"/>
              </a:ext>
            </a:extLst>
          </p:cNvPr>
          <p:cNvSpPr/>
          <p:nvPr/>
        </p:nvSpPr>
        <p:spPr>
          <a:xfrm>
            <a:off x="1104900" y="2019300"/>
            <a:ext cx="9982200" cy="2819400"/>
          </a:xfrm>
          <a:prstGeom prst="roundRect">
            <a:avLst/>
          </a:prstGeom>
          <a:solidFill>
            <a:schemeClr val="bg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1F4520BB-C503-4660-B472-CE272221D3F5}"/>
              </a:ext>
            </a:extLst>
          </p:cNvPr>
          <p:cNvSpPr/>
          <p:nvPr/>
        </p:nvSpPr>
        <p:spPr>
          <a:xfrm>
            <a:off x="1709831" y="2274838"/>
            <a:ext cx="8772338" cy="2308324"/>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XÂY DỰNG NHÀ MÁY </a:t>
            </a:r>
          </a:p>
          <a:p>
            <a:pPr algn="ctr"/>
            <a:r>
              <a:rPr lang="en-US" sz="72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9Slide07 Crocante" panose="02000000000000000000" pitchFamily="2" charset="0"/>
              </a:rPr>
              <a:t>THỦY ĐIỆN HÒA BÌNH</a:t>
            </a:r>
          </a:p>
        </p:txBody>
      </p:sp>
      <p:sp>
        <p:nvSpPr>
          <p:cNvPr id="5" name="Rectangle 4">
            <a:extLst>
              <a:ext uri="{FF2B5EF4-FFF2-40B4-BE49-F238E27FC236}">
                <a16:creationId xmlns:a16="http://schemas.microsoft.com/office/drawing/2014/main" id="{BD4570F8-285C-4F44-83A3-AED0E07E83D5}"/>
              </a:ext>
            </a:extLst>
          </p:cNvPr>
          <p:cNvSpPr/>
          <p:nvPr/>
        </p:nvSpPr>
        <p:spPr>
          <a:xfrm>
            <a:off x="4914427" y="1060534"/>
            <a:ext cx="2363146" cy="830997"/>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4800" b="1" cap="none" spc="0">
                <a:ln w="9525">
                  <a:solidFill>
                    <a:schemeClr val="bg1"/>
                  </a:solidFill>
                  <a:prstDash val="solid"/>
                </a:ln>
                <a:solidFill>
                  <a:srgbClr val="FFFF00"/>
                </a:solidFill>
                <a:effectLst>
                  <a:outerShdw blurRad="12700" dist="38100" dir="2700000" algn="tl" rotWithShape="0">
                    <a:schemeClr val="accent5">
                      <a:lumMod val="60000"/>
                      <a:lumOff val="40000"/>
                    </a:schemeClr>
                  </a:outerShdw>
                </a:effectLst>
                <a:latin typeface="#9Slide07 Crocante" panose="02000000000000000000" pitchFamily="2" charset="0"/>
              </a:rPr>
              <a:t>LỊCH SỬ</a:t>
            </a:r>
          </a:p>
        </p:txBody>
      </p:sp>
    </p:spTree>
    <p:extLst>
      <p:ext uri="{BB962C8B-B14F-4D97-AF65-F5344CB8AC3E}">
        <p14:creationId xmlns:p14="http://schemas.microsoft.com/office/powerpoint/2010/main" val="28170795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66699"/>
            <a:ext cx="11709894"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1009650" y="1843951"/>
            <a:ext cx="10172700" cy="3170099"/>
          </a:xfrm>
          <a:prstGeom prst="rect">
            <a:avLst/>
          </a:prstGeom>
          <a:noFill/>
        </p:spPr>
        <p:txBody>
          <a:bodyPr wrap="square">
            <a:spAutoFit/>
          </a:bodyPr>
          <a:lstStyle/>
          <a:p>
            <a:pPr algn="just"/>
            <a:r>
              <a:rPr lang="en-SG" sz="4000" b="1" i="0">
                <a:solidFill>
                  <a:schemeClr val="accent1">
                    <a:lumMod val="50000"/>
                  </a:schemeClr>
                </a:solidFill>
                <a:effectLst/>
                <a:latin typeface="Calibri" panose="020F0502020204030204" pitchFamily="34" charset="0"/>
                <a:cs typeface="Calibri" panose="020F0502020204030204" pitchFamily="34" charset="0"/>
              </a:rPr>
              <a:t>	Nhà máy Thủy điện Hòa Bình là kết quả 15 năm lao động sáng tạo đầy gian khổ, hi sinh của hàng nghìn cán bộ, công nhân Việt Nam và Liên Xô, là thành tựu to lớn của nhân dân ta trong sự nghiệp xây dựng đất nước. </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7836169"/>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609600" y="533400"/>
            <a:ext cx="10972800" cy="1323439"/>
          </a:xfrm>
          <a:prstGeom prst="rect">
            <a:avLst/>
          </a:prstGeom>
          <a:noFill/>
        </p:spPr>
        <p:txBody>
          <a:bodyPr wrap="square">
            <a:spAutoFit/>
          </a:bodyPr>
          <a:lstStyle/>
          <a:p>
            <a:pPr algn="just"/>
            <a:r>
              <a:rPr lang="en-SG" sz="4000" b="1" i="0">
                <a:effectLst/>
                <a:latin typeface="Calibri" panose="020F0502020204030204" pitchFamily="34" charset="0"/>
                <a:cs typeface="Calibri" panose="020F0502020204030204" pitchFamily="34" charset="0"/>
              </a:rPr>
              <a:t>	Em biết thêm được</a:t>
            </a:r>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những nhà máy t</a:t>
            </a:r>
            <a:r>
              <a:rPr lang="vi-VN" sz="4000" b="1" i="0">
                <a:effectLst/>
                <a:latin typeface="Calibri" panose="020F0502020204030204" pitchFamily="34" charset="0"/>
                <a:cs typeface="Calibri" panose="020F0502020204030204" pitchFamily="34" charset="0"/>
              </a:rPr>
              <a:t>hủy điện</a:t>
            </a:r>
            <a:r>
              <a:rPr lang="en-SG" sz="4000" b="1" i="0">
                <a:effectLst/>
                <a:latin typeface="Calibri" panose="020F0502020204030204" pitchFamily="34" charset="0"/>
                <a:cs typeface="Calibri" panose="020F0502020204030204" pitchFamily="34" charset="0"/>
              </a:rPr>
              <a:t> nào</a:t>
            </a:r>
            <a:r>
              <a:rPr lang="vi-VN" sz="4000" b="1" i="0">
                <a:effectLst/>
                <a:latin typeface="Calibri" panose="020F0502020204030204" pitchFamily="34" charset="0"/>
                <a:cs typeface="Calibri" panose="020F0502020204030204" pitchFamily="34" charset="0"/>
              </a:rPr>
              <a:t> đã và đang được xây dựng?</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45DA451-C1F7-4632-AE16-86F971DA11DD}"/>
              </a:ext>
            </a:extLst>
          </p:cNvPr>
          <p:cNvPicPr>
            <a:picLocks noChangeAspect="1"/>
          </p:cNvPicPr>
          <p:nvPr/>
        </p:nvPicPr>
        <p:blipFill>
          <a:blip r:embed="rId3"/>
          <a:stretch>
            <a:fillRect/>
          </a:stretch>
        </p:blipFill>
        <p:spPr>
          <a:xfrm>
            <a:off x="609600" y="2123539"/>
            <a:ext cx="5308806" cy="3340935"/>
          </a:xfrm>
          <a:prstGeom prst="rect">
            <a:avLst/>
          </a:prstGeom>
        </p:spPr>
      </p:pic>
      <p:pic>
        <p:nvPicPr>
          <p:cNvPr id="3" name="Picture 2">
            <a:extLst>
              <a:ext uri="{FF2B5EF4-FFF2-40B4-BE49-F238E27FC236}">
                <a16:creationId xmlns:a16="http://schemas.microsoft.com/office/drawing/2014/main" id="{E91946F5-1546-4B0F-8797-BA14D1504C71}"/>
              </a:ext>
            </a:extLst>
          </p:cNvPr>
          <p:cNvPicPr>
            <a:picLocks noChangeAspect="1"/>
          </p:cNvPicPr>
          <p:nvPr/>
        </p:nvPicPr>
        <p:blipFill>
          <a:blip r:embed="rId4"/>
          <a:stretch>
            <a:fillRect/>
          </a:stretch>
        </p:blipFill>
        <p:spPr>
          <a:xfrm>
            <a:off x="6319935" y="2113916"/>
            <a:ext cx="5009981" cy="3342597"/>
          </a:xfrm>
          <a:prstGeom prst="rect">
            <a:avLst/>
          </a:prstGeom>
        </p:spPr>
      </p:pic>
      <p:sp>
        <p:nvSpPr>
          <p:cNvPr id="7" name="TextBox 6">
            <a:extLst>
              <a:ext uri="{FF2B5EF4-FFF2-40B4-BE49-F238E27FC236}">
                <a16:creationId xmlns:a16="http://schemas.microsoft.com/office/drawing/2014/main" id="{720C1B9E-EB80-4E1B-8D80-4A0D04E8BE42}"/>
              </a:ext>
            </a:extLst>
          </p:cNvPr>
          <p:cNvSpPr txBox="1"/>
          <p:nvPr/>
        </p:nvSpPr>
        <p:spPr>
          <a:xfrm>
            <a:off x="1047833" y="5501787"/>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S</a:t>
            </a:r>
            <a:r>
              <a:rPr lang="en-SG" sz="3200" b="1">
                <a:solidFill>
                  <a:schemeClr val="accent1">
                    <a:lumMod val="50000"/>
                  </a:schemeClr>
                </a:solidFill>
                <a:latin typeface="Calibri" panose="020F0502020204030204" pitchFamily="34" charset="0"/>
                <a:cs typeface="Calibri" panose="020F0502020204030204" pitchFamily="34" charset="0"/>
              </a:rPr>
              <a:t>ơn La</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F89AE671-2AD3-4283-BB7F-4E750FFD0A03}"/>
              </a:ext>
            </a:extLst>
          </p:cNvPr>
          <p:cNvSpPr txBox="1"/>
          <p:nvPr/>
        </p:nvSpPr>
        <p:spPr>
          <a:xfrm>
            <a:off x="6711827" y="5441980"/>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Lai Châu</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55618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FB412B4-E246-473E-A312-F3B6BCF1A509}"/>
              </a:ext>
            </a:extLst>
          </p:cNvPr>
          <p:cNvPicPr>
            <a:picLocks noChangeAspect="1"/>
          </p:cNvPicPr>
          <p:nvPr/>
        </p:nvPicPr>
        <p:blipFill rotWithShape="1">
          <a:blip r:embed="rId2"/>
          <a:srcRect l="5625" r="3751" b="21134"/>
          <a:stretch/>
        </p:blipFill>
        <p:spPr>
          <a:xfrm>
            <a:off x="-1" y="-1"/>
            <a:ext cx="12197435"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09550"/>
            <a:ext cx="11709894" cy="6438901"/>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2302E84-AFBF-406B-BC25-FA6B328411B2}"/>
              </a:ext>
            </a:extLst>
          </p:cNvPr>
          <p:cNvSpPr txBox="1"/>
          <p:nvPr/>
        </p:nvSpPr>
        <p:spPr>
          <a:xfrm>
            <a:off x="609600" y="533400"/>
            <a:ext cx="10972800" cy="1323439"/>
          </a:xfrm>
          <a:prstGeom prst="rect">
            <a:avLst/>
          </a:prstGeom>
          <a:noFill/>
        </p:spPr>
        <p:txBody>
          <a:bodyPr wrap="square">
            <a:spAutoFit/>
          </a:bodyPr>
          <a:lstStyle/>
          <a:p>
            <a:pPr algn="just"/>
            <a:r>
              <a:rPr lang="en-SG" sz="4000" b="1" i="0">
                <a:effectLst/>
                <a:latin typeface="Calibri" panose="020F0502020204030204" pitchFamily="34" charset="0"/>
                <a:cs typeface="Calibri" panose="020F0502020204030204" pitchFamily="34" charset="0"/>
              </a:rPr>
              <a:t>	Em biết thêm được</a:t>
            </a:r>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những nhà máy t</a:t>
            </a:r>
            <a:r>
              <a:rPr lang="vi-VN" sz="4000" b="1" i="0">
                <a:effectLst/>
                <a:latin typeface="Calibri" panose="020F0502020204030204" pitchFamily="34" charset="0"/>
                <a:cs typeface="Calibri" panose="020F0502020204030204" pitchFamily="34" charset="0"/>
              </a:rPr>
              <a:t>hủy điện</a:t>
            </a:r>
            <a:r>
              <a:rPr lang="en-SG" sz="4000" b="1" i="0">
                <a:effectLst/>
                <a:latin typeface="Calibri" panose="020F0502020204030204" pitchFamily="34" charset="0"/>
                <a:cs typeface="Calibri" panose="020F0502020204030204" pitchFamily="34" charset="0"/>
              </a:rPr>
              <a:t> nào</a:t>
            </a:r>
            <a:r>
              <a:rPr lang="vi-VN" sz="4000" b="1" i="0">
                <a:effectLst/>
                <a:latin typeface="Calibri" panose="020F0502020204030204" pitchFamily="34" charset="0"/>
                <a:cs typeface="Calibri" panose="020F0502020204030204" pitchFamily="34" charset="0"/>
              </a:rPr>
              <a:t> đã và đang được xây dựng?</a:t>
            </a:r>
            <a:endParaRPr lang="vi-VN" sz="4000" b="1" i="0">
              <a:solidFill>
                <a:schemeClr val="accent1">
                  <a:lumMod val="50000"/>
                </a:schemeClr>
              </a:solidFill>
              <a:effectLst/>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72644F63-569D-42BC-8600-7859CE923DC2}"/>
              </a:ext>
            </a:extLst>
          </p:cNvPr>
          <p:cNvPicPr>
            <a:picLocks noChangeAspect="1"/>
          </p:cNvPicPr>
          <p:nvPr/>
        </p:nvPicPr>
        <p:blipFill rotWithShape="1">
          <a:blip r:embed="rId3"/>
          <a:srcRect l="10959"/>
          <a:stretch/>
        </p:blipFill>
        <p:spPr>
          <a:xfrm>
            <a:off x="726049" y="1952768"/>
            <a:ext cx="4953000" cy="3459242"/>
          </a:xfrm>
          <a:prstGeom prst="rect">
            <a:avLst/>
          </a:prstGeom>
        </p:spPr>
      </p:pic>
      <p:pic>
        <p:nvPicPr>
          <p:cNvPr id="6" name="Picture 5">
            <a:extLst>
              <a:ext uri="{FF2B5EF4-FFF2-40B4-BE49-F238E27FC236}">
                <a16:creationId xmlns:a16="http://schemas.microsoft.com/office/drawing/2014/main" id="{6455CF72-3DDF-4B95-871F-E476F88C3152}"/>
              </a:ext>
            </a:extLst>
          </p:cNvPr>
          <p:cNvPicPr>
            <a:picLocks noChangeAspect="1"/>
          </p:cNvPicPr>
          <p:nvPr/>
        </p:nvPicPr>
        <p:blipFill rotWithShape="1">
          <a:blip r:embed="rId4"/>
          <a:srcRect r="11886"/>
          <a:stretch/>
        </p:blipFill>
        <p:spPr>
          <a:xfrm>
            <a:off x="6164045" y="1957761"/>
            <a:ext cx="5410992" cy="3454249"/>
          </a:xfrm>
          <a:prstGeom prst="rect">
            <a:avLst/>
          </a:prstGeom>
        </p:spPr>
      </p:pic>
      <p:sp>
        <p:nvSpPr>
          <p:cNvPr id="9" name="TextBox 8">
            <a:extLst>
              <a:ext uri="{FF2B5EF4-FFF2-40B4-BE49-F238E27FC236}">
                <a16:creationId xmlns:a16="http://schemas.microsoft.com/office/drawing/2014/main" id="{D219E792-ADFD-4D1C-A63D-319DB437C754}"/>
              </a:ext>
            </a:extLst>
          </p:cNvPr>
          <p:cNvSpPr txBox="1"/>
          <p:nvPr/>
        </p:nvSpPr>
        <p:spPr>
          <a:xfrm>
            <a:off x="986379" y="5491621"/>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Yaly</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C83AE2E9-05A9-4E45-916E-D9C19E5A0C2D}"/>
              </a:ext>
            </a:extLst>
          </p:cNvPr>
          <p:cNvSpPr txBox="1"/>
          <p:nvPr/>
        </p:nvSpPr>
        <p:spPr>
          <a:xfrm>
            <a:off x="6653371" y="5412010"/>
            <a:ext cx="4432340" cy="1077218"/>
          </a:xfrm>
          <a:prstGeom prst="rect">
            <a:avLst/>
          </a:prstGeom>
          <a:noFill/>
        </p:spPr>
        <p:txBody>
          <a:bodyPr wrap="square">
            <a:spAutoFit/>
          </a:bodyPr>
          <a:lstStyle/>
          <a:p>
            <a:pPr algn="ctr"/>
            <a:r>
              <a:rPr lang="en-SG" sz="3200" b="1" i="0">
                <a:effectLst/>
                <a:latin typeface="Calibri" panose="020F0502020204030204" pitchFamily="34" charset="0"/>
                <a:cs typeface="Calibri" panose="020F0502020204030204" pitchFamily="34" charset="0"/>
              </a:rPr>
              <a:t>Nhà máy Thủy điện</a:t>
            </a:r>
          </a:p>
          <a:p>
            <a:pPr algn="ctr"/>
            <a:r>
              <a:rPr lang="en-SG" sz="3200" b="1" i="0">
                <a:solidFill>
                  <a:schemeClr val="accent1">
                    <a:lumMod val="50000"/>
                  </a:schemeClr>
                </a:solidFill>
                <a:effectLst/>
                <a:latin typeface="Calibri" panose="020F0502020204030204" pitchFamily="34" charset="0"/>
                <a:cs typeface="Calibri" panose="020F0502020204030204" pitchFamily="34" charset="0"/>
              </a:rPr>
              <a:t>Trị An</a:t>
            </a:r>
            <a:endParaRPr lang="vi-VN" sz="3200" b="1" i="0">
              <a:solidFill>
                <a:schemeClr val="accent1">
                  <a:lumMod val="50000"/>
                </a:schemeClr>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7263777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7B82511-B530-4EDD-8BF1-9BA1CD7EC9AB}"/>
              </a:ext>
            </a:extLst>
          </p:cNvPr>
          <p:cNvPicPr>
            <a:picLocks noChangeAspect="1"/>
          </p:cNvPicPr>
          <p:nvPr/>
        </p:nvPicPr>
        <p:blipFill rotWithShape="1">
          <a:blip r:embed="rId2"/>
          <a:srcRect b="24962"/>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75E0C541-19C7-425C-9B84-40130DD64492}"/>
              </a:ext>
            </a:extLst>
          </p:cNvPr>
          <p:cNvSpPr/>
          <p:nvPr/>
        </p:nvSpPr>
        <p:spPr>
          <a:xfrm>
            <a:off x="1104900" y="2019300"/>
            <a:ext cx="9982200" cy="3467100"/>
          </a:xfrm>
          <a:prstGeom prst="round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D4570F8-285C-4F44-83A3-AED0E07E83D5}"/>
              </a:ext>
            </a:extLst>
          </p:cNvPr>
          <p:cNvSpPr/>
          <p:nvPr/>
        </p:nvSpPr>
        <p:spPr>
          <a:xfrm>
            <a:off x="4547883" y="762000"/>
            <a:ext cx="3096233" cy="1107996"/>
          </a:xfrm>
          <a:prstGeom prst="rect">
            <a:avLst/>
          </a:prstGeom>
          <a:noFill/>
          <a:effectLst>
            <a:outerShdw blurRad="50800" dist="38100" dir="16200000" rotWithShape="0">
              <a:prstClr val="black">
                <a:alpha val="40000"/>
              </a:prstClr>
            </a:outerShdw>
          </a:effectLst>
        </p:spPr>
        <p:txBody>
          <a:bodyPr wrap="none" lIns="91440" tIns="45720" rIns="91440" bIns="45720">
            <a:spAutoFit/>
          </a:bodyPr>
          <a:lstStyle/>
          <a:p>
            <a:pPr algn="ctr"/>
            <a:r>
              <a:rPr lang="en-US" sz="6600" b="1" cap="none" spc="0">
                <a:ln w="9525">
                  <a:solidFill>
                    <a:schemeClr val="bg1"/>
                  </a:solidFill>
                  <a:prstDash val="solid"/>
                </a:ln>
                <a:solidFill>
                  <a:srgbClr val="FC6E51"/>
                </a:solidFill>
                <a:effectLst>
                  <a:outerShdw blurRad="12700" dist="38100" dir="2700000" algn="tl" rotWithShape="0">
                    <a:schemeClr val="accent5">
                      <a:lumMod val="60000"/>
                      <a:lumOff val="40000"/>
                    </a:schemeClr>
                  </a:outerShdw>
                </a:effectLst>
                <a:latin typeface="#9Slide07 Crocante" panose="02000000000000000000" pitchFamily="2" charset="0"/>
              </a:rPr>
              <a:t>DẶN DÒ</a:t>
            </a:r>
          </a:p>
        </p:txBody>
      </p:sp>
      <p:sp>
        <p:nvSpPr>
          <p:cNvPr id="7" name="TextBox 6">
            <a:extLst>
              <a:ext uri="{FF2B5EF4-FFF2-40B4-BE49-F238E27FC236}">
                <a16:creationId xmlns:a16="http://schemas.microsoft.com/office/drawing/2014/main" id="{77B30939-E291-4559-B754-859A31E22FF0}"/>
              </a:ext>
            </a:extLst>
          </p:cNvPr>
          <p:cNvSpPr txBox="1"/>
          <p:nvPr/>
        </p:nvSpPr>
        <p:spPr>
          <a:xfrm>
            <a:off x="1333499" y="2631996"/>
            <a:ext cx="9525000" cy="2308324"/>
          </a:xfrm>
          <a:prstGeom prst="rect">
            <a:avLst/>
          </a:prstGeom>
          <a:noFill/>
        </p:spPr>
        <p:txBody>
          <a:bodyPr wrap="square">
            <a:spAutoFit/>
          </a:bodyPr>
          <a:lstStyle/>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Xem lại phần ghi nhớ.</a:t>
            </a:r>
          </a:p>
          <a:p>
            <a:pPr marL="685800" indent="-685800" algn="just">
              <a:buFont typeface="Wingdings" panose="05000000000000000000" pitchFamily="2" charset="2"/>
              <a:buChar char="v"/>
            </a:pPr>
            <a:r>
              <a:rPr lang="en-SG" sz="4800">
                <a:latin typeface="Calibri" panose="020F0502020204030204" pitchFamily="34" charset="0"/>
                <a:cs typeface="Calibri" panose="020F0502020204030204" pitchFamily="34" charset="0"/>
              </a:rPr>
              <a:t>Chuẩn bị bài "Ôn tập: Lịch sử nước ta từ giữa thế kỉ XIX đến nay.</a:t>
            </a:r>
            <a:endParaRPr lang="en-US" sz="48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5608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90405" y="1722147"/>
            <a:ext cx="11146009" cy="4524315"/>
          </a:xfrm>
          <a:prstGeom prst="rect">
            <a:avLst/>
          </a:prstGeom>
          <a:noFill/>
        </p:spPr>
        <p:txBody>
          <a:bodyPr wrap="square">
            <a:spAutoFit/>
          </a:bodyPr>
          <a:lstStyle/>
          <a:p>
            <a:pPr algn="l"/>
            <a:r>
              <a:rPr lang="en-SG" sz="3600" b="0" i="0">
                <a:effectLst/>
                <a:latin typeface="Calibri" panose="020F0502020204030204" pitchFamily="34" charset="0"/>
                <a:cs typeface="Calibri" panose="020F0502020204030204" pitchFamily="34" charset="0"/>
              </a:rPr>
              <a:t>- </a:t>
            </a:r>
            <a:r>
              <a:rPr lang="vi-VN" sz="3600" b="0" i="0">
                <a:effectLst/>
                <a:latin typeface="Calibri" panose="020F0502020204030204" pitchFamily="34" charset="0"/>
                <a:cs typeface="Calibri" panose="020F0502020204030204" pitchFamily="34" charset="0"/>
              </a:rPr>
              <a:t>Nhiệm vụ của cách mạng Việt Nam sau khi thống nhất đất nước</a:t>
            </a:r>
            <a:r>
              <a:rPr lang="en-SG" sz="3600" b="0" i="0">
                <a:effectLst/>
                <a:latin typeface="Calibri" panose="020F0502020204030204" pitchFamily="34" charset="0"/>
                <a:cs typeface="Calibri" panose="020F0502020204030204" pitchFamily="34" charset="0"/>
              </a:rPr>
              <a:t> là gì?</a:t>
            </a:r>
            <a:endParaRPr lang="vi-VN" sz="3600" b="0" i="0">
              <a:effectLst/>
              <a:latin typeface="Calibri" panose="020F0502020204030204" pitchFamily="34" charset="0"/>
              <a:cs typeface="Calibri" panose="020F0502020204030204" pitchFamily="34" charset="0"/>
            </a:endParaRPr>
          </a:p>
          <a:p>
            <a:r>
              <a:rPr lang="vi-VN" sz="3600" b="0" i="0">
                <a:effectLst/>
                <a:latin typeface="Calibri" panose="020F0502020204030204" pitchFamily="34" charset="0"/>
                <a:cs typeface="Calibri" panose="020F0502020204030204" pitchFamily="34" charset="0"/>
              </a:rPr>
              <a:t>- Nhà máy được xây dựng ở đâu? </a:t>
            </a:r>
            <a:endParaRPr lang="en-SG" sz="3600" b="0" i="0">
              <a:effectLst/>
              <a:latin typeface="Calibri" panose="020F0502020204030204" pitchFamily="34" charset="0"/>
              <a:cs typeface="Calibri" panose="020F0502020204030204" pitchFamily="34" charset="0"/>
            </a:endParaRPr>
          </a:p>
          <a:p>
            <a:pPr algn="l"/>
            <a:r>
              <a:rPr lang="vi-VN" sz="3600" b="0" i="0">
                <a:effectLst/>
                <a:latin typeface="Calibri" panose="020F0502020204030204" pitchFamily="34" charset="0"/>
                <a:cs typeface="Calibri" panose="020F0502020204030204" pitchFamily="34" charset="0"/>
              </a:rPr>
              <a:t>- Nhà máy được chính thức được khởi công xây dựng vào ngày nào? </a:t>
            </a:r>
          </a:p>
          <a:p>
            <a:pPr algn="l"/>
            <a:r>
              <a:rPr lang="vi-VN" sz="3600" b="0" i="0">
                <a:effectLst/>
                <a:latin typeface="Calibri" panose="020F0502020204030204" pitchFamily="34" charset="0"/>
                <a:cs typeface="Calibri" panose="020F0502020204030204" pitchFamily="34" charset="0"/>
              </a:rPr>
              <a:t>- Nhà máy được hoàn thành vào năm nào? </a:t>
            </a:r>
            <a:r>
              <a:rPr lang="en-SG" sz="3600" b="0" i="0">
                <a:effectLst/>
                <a:latin typeface="Calibri" panose="020F0502020204030204" pitchFamily="34" charset="0"/>
                <a:cs typeface="Calibri" panose="020F0502020204030204" pitchFamily="34" charset="0"/>
              </a:rPr>
              <a:t>T</a:t>
            </a:r>
            <a:r>
              <a:rPr lang="vi-VN" sz="3600" b="0" i="0">
                <a:effectLst/>
                <a:latin typeface="Calibri" panose="020F0502020204030204" pitchFamily="34" charset="0"/>
                <a:cs typeface="Calibri" panose="020F0502020204030204" pitchFamily="34" charset="0"/>
              </a:rPr>
              <a:t>hời gian xây dựng bao lâu? </a:t>
            </a:r>
          </a:p>
          <a:p>
            <a:pPr algn="l"/>
            <a:r>
              <a:rPr lang="vi-VN" sz="3600" b="0" i="0">
                <a:effectLst/>
                <a:latin typeface="Calibri" panose="020F0502020204030204" pitchFamily="34" charset="0"/>
                <a:cs typeface="Calibri" panose="020F0502020204030204" pitchFamily="34" charset="0"/>
              </a:rPr>
              <a:t>- Ai là người cộng tác với chúng ta?</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7344583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6" y="1856601"/>
            <a:ext cx="11076696" cy="1323439"/>
          </a:xfrm>
          <a:prstGeom prst="rect">
            <a:avLst/>
          </a:prstGeom>
          <a:noFill/>
        </p:spPr>
        <p:txBody>
          <a:bodyPr wrap="square">
            <a:spAutoFit/>
          </a:bodyPr>
          <a:lstStyle/>
          <a:p>
            <a:pPr algn="l"/>
            <a:r>
              <a:rPr lang="en-SG" sz="4000" b="1" i="0">
                <a:effectLst/>
                <a:latin typeface="Calibri" panose="020F0502020204030204" pitchFamily="34" charset="0"/>
                <a:cs typeface="Calibri" panose="020F0502020204030204" pitchFamily="34" charset="0"/>
              </a:rPr>
              <a:t>- </a:t>
            </a:r>
            <a:r>
              <a:rPr lang="vi-VN" sz="4000" b="1" i="0">
                <a:effectLst/>
                <a:latin typeface="Calibri" panose="020F0502020204030204" pitchFamily="34" charset="0"/>
                <a:cs typeface="Calibri" panose="020F0502020204030204" pitchFamily="34" charset="0"/>
              </a:rPr>
              <a:t>Nhiệm vụ của cách mạng Việt Nam sau khi thống nhất đất nước</a:t>
            </a:r>
            <a:r>
              <a:rPr lang="en-SG" sz="4000" b="1" i="0">
                <a:effectLst/>
                <a:latin typeface="Calibri" panose="020F0502020204030204" pitchFamily="34" charset="0"/>
                <a:cs typeface="Calibri" panose="020F0502020204030204" pitchFamily="34" charset="0"/>
              </a:rPr>
              <a:t> là gì?</a:t>
            </a:r>
            <a:endParaRPr lang="vi-VN" sz="4000" b="1" i="0">
              <a:effectLst/>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id="{4A595716-44B5-41A4-9663-6371BD11CCC9}"/>
              </a:ext>
            </a:extLst>
          </p:cNvPr>
          <p:cNvSpPr txBox="1"/>
          <p:nvPr/>
        </p:nvSpPr>
        <p:spPr>
          <a:xfrm>
            <a:off x="685800" y="3455542"/>
            <a:ext cx="9992605" cy="1938992"/>
          </a:xfrm>
          <a:prstGeom prst="rect">
            <a:avLst/>
          </a:prstGeom>
          <a:noFill/>
        </p:spPr>
        <p:txBody>
          <a:bodyPr wrap="square">
            <a:spAutoFit/>
          </a:bodyPr>
          <a:lstStyle/>
          <a:p>
            <a:pPr algn="ctr"/>
            <a:r>
              <a:rPr lang="en-SG" sz="4000">
                <a:latin typeface="Calibri" panose="020F0502020204030204" pitchFamily="34" charset="0"/>
                <a:cs typeface="Calibri" panose="020F0502020204030204" pitchFamily="34" charset="0"/>
              </a:rPr>
              <a:t>	</a:t>
            </a:r>
            <a:r>
              <a:rPr lang="vi-VN" sz="4000" b="0" i="0">
                <a:effectLst/>
                <a:latin typeface="Calibri" panose="020F0502020204030204" pitchFamily="34" charset="0"/>
                <a:cs typeface="Calibri" panose="020F0502020204030204" pitchFamily="34" charset="0"/>
              </a:rPr>
              <a:t>Nhiệm vụ của cách mạng Việt Nam sau khi thống nhất </a:t>
            </a:r>
            <a:r>
              <a:rPr lang="en-SG" sz="4000" b="0" i="0">
                <a:effectLst/>
                <a:latin typeface="Calibri" panose="020F0502020204030204" pitchFamily="34" charset="0"/>
                <a:cs typeface="Calibri" panose="020F0502020204030204" pitchFamily="34" charset="0"/>
              </a:rPr>
              <a:t>là tiến hành xây dựng đất nước "đàng hoàng hơn, to đẹp hơn".</a:t>
            </a:r>
            <a:endParaRPr lang="vi-VN" sz="40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08326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6" y="1856601"/>
            <a:ext cx="3515604"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Nhà máy được xây dựng ở đâu?</a:t>
            </a:r>
            <a:r>
              <a:rPr kumimoji="0" lang="vi-VN"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SG" sz="36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8393597" y="5055805"/>
            <a:ext cx="2412664" cy="1802195"/>
          </a:xfrm>
          <a:prstGeom prst="rect">
            <a:avLst/>
          </a:prstGeom>
          <a:effectLst>
            <a:outerShdw blurRad="50800" dist="38100" dir="16200000" rotWithShape="0">
              <a:prstClr val="black">
                <a:alpha val="40000"/>
              </a:prstClr>
            </a:outerShdw>
          </a:effectLst>
        </p:spPr>
      </p:pic>
      <p:pic>
        <p:nvPicPr>
          <p:cNvPr id="2" name="Picture 1">
            <a:extLst>
              <a:ext uri="{FF2B5EF4-FFF2-40B4-BE49-F238E27FC236}">
                <a16:creationId xmlns:a16="http://schemas.microsoft.com/office/drawing/2014/main" id="{A12AEC7B-92DC-453C-BCA3-4976EA51EBAA}"/>
              </a:ext>
            </a:extLst>
          </p:cNvPr>
          <p:cNvPicPr>
            <a:picLocks noChangeAspect="1"/>
          </p:cNvPicPr>
          <p:nvPr/>
        </p:nvPicPr>
        <p:blipFill>
          <a:blip r:embed="rId7"/>
          <a:stretch>
            <a:fillRect/>
          </a:stretch>
        </p:blipFill>
        <p:spPr>
          <a:xfrm>
            <a:off x="4343400" y="1536407"/>
            <a:ext cx="3331500" cy="4824185"/>
          </a:xfrm>
          <a:prstGeom prst="rect">
            <a:avLst/>
          </a:prstGeom>
        </p:spPr>
      </p:pic>
      <p:sp>
        <p:nvSpPr>
          <p:cNvPr id="11" name="Oval 10">
            <a:extLst>
              <a:ext uri="{FF2B5EF4-FFF2-40B4-BE49-F238E27FC236}">
                <a16:creationId xmlns:a16="http://schemas.microsoft.com/office/drawing/2014/main" id="{DF7F0D16-429D-4F59-9CF4-C7867186BD9A}"/>
              </a:ext>
            </a:extLst>
          </p:cNvPr>
          <p:cNvSpPr/>
          <p:nvPr/>
        </p:nvSpPr>
        <p:spPr>
          <a:xfrm>
            <a:off x="5105400" y="2286000"/>
            <a:ext cx="533400" cy="304800"/>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6E832889-ADA6-419F-8BCB-F215B992A8D7}"/>
              </a:ext>
            </a:extLst>
          </p:cNvPr>
          <p:cNvCxnSpPr/>
          <p:nvPr/>
        </p:nvCxnSpPr>
        <p:spPr>
          <a:xfrm>
            <a:off x="5638800" y="2438400"/>
            <a:ext cx="24384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580370E-63AF-4D77-B51C-D4CDC3DBEA1F}"/>
              </a:ext>
            </a:extLst>
          </p:cNvPr>
          <p:cNvSpPr txBox="1"/>
          <p:nvPr/>
        </p:nvSpPr>
        <p:spPr>
          <a:xfrm>
            <a:off x="8224398" y="1802195"/>
            <a:ext cx="3515604"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4000" b="1"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Calibri" panose="020F0502020204030204" pitchFamily="34" charset="0"/>
              </a:rPr>
              <a:t>Nhà máy được xây dựng trên sông Đà ở tỉnh Hòa Bình.</a:t>
            </a:r>
            <a:endParaRPr kumimoji="0" lang="en-SG" sz="3600" b="0" i="0" u="none" strike="noStrike" kern="1200" cap="none" spc="0" normalizeH="0" baseline="0" noProof="0">
              <a:ln>
                <a:noFill/>
              </a:ln>
              <a:solidFill>
                <a:schemeClr val="accent5">
                  <a:lumMod val="75000"/>
                </a:schemeClr>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07715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5" y="1638301"/>
            <a:ext cx="11364205" cy="4401205"/>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Nhà máy được chính thức được khởi công xây dựng vào ngày nào?</a:t>
            </a:r>
            <a:endParaRPr lang="en-SG" sz="4000" b="1" i="0">
              <a:effectLst/>
              <a:latin typeface="Calibri" panose="020F0502020204030204" pitchFamily="34" charset="0"/>
              <a:cs typeface="Calibri" panose="020F0502020204030204" pitchFamily="34" charset="0"/>
            </a:endParaRPr>
          </a:p>
          <a:p>
            <a:pPr algn="l"/>
            <a:endParaRPr lang="en-SG" sz="4000" b="1" i="0">
              <a:effectLst/>
              <a:latin typeface="Calibri" panose="020F0502020204030204" pitchFamily="34" charset="0"/>
              <a:cs typeface="Calibri" panose="020F0502020204030204" pitchFamily="34" charset="0"/>
            </a:endParaRPr>
          </a:p>
          <a:p>
            <a:r>
              <a:rPr lang="vi-VN" sz="4000" b="1" i="0">
                <a:effectLst/>
                <a:latin typeface="Calibri" panose="020F0502020204030204" pitchFamily="34" charset="0"/>
                <a:cs typeface="Calibri" panose="020F0502020204030204" pitchFamily="34" charset="0"/>
              </a:rPr>
              <a:t>- Nhà máy được hoàn thành vào năm nào? </a:t>
            </a:r>
            <a:endParaRPr lang="en-SG" sz="4000" b="1" i="0">
              <a:effectLst/>
              <a:latin typeface="Calibri" panose="020F0502020204030204" pitchFamily="34" charset="0"/>
              <a:cs typeface="Calibri" panose="020F0502020204030204" pitchFamily="34" charset="0"/>
            </a:endParaRPr>
          </a:p>
          <a:p>
            <a:endParaRPr lang="en-SG" sz="4000" b="1">
              <a:latin typeface="Calibri" panose="020F0502020204030204" pitchFamily="34" charset="0"/>
              <a:cs typeface="Calibri" panose="020F0502020204030204" pitchFamily="34" charset="0"/>
            </a:endParaRPr>
          </a:p>
          <a:p>
            <a:r>
              <a:rPr lang="en-SG" sz="4000" b="1" i="0">
                <a:effectLst/>
                <a:latin typeface="Calibri" panose="020F0502020204030204" pitchFamily="34" charset="0"/>
                <a:cs typeface="Calibri" panose="020F0502020204030204" pitchFamily="34" charset="0"/>
              </a:rPr>
              <a:t>- T</a:t>
            </a:r>
            <a:r>
              <a:rPr lang="vi-VN" sz="4000" b="1" i="0">
                <a:effectLst/>
                <a:latin typeface="Calibri" panose="020F0502020204030204" pitchFamily="34" charset="0"/>
                <a:cs typeface="Calibri" panose="020F0502020204030204" pitchFamily="34" charset="0"/>
              </a:rPr>
              <a:t>hời gian xây dựng bao lâu? </a:t>
            </a:r>
          </a:p>
          <a:p>
            <a:pPr algn="l"/>
            <a:r>
              <a:rPr lang="vi-VN" sz="4000" b="1" i="0">
                <a:effectLst/>
                <a:latin typeface="Calibri" panose="020F0502020204030204" pitchFamily="34" charset="0"/>
                <a:cs typeface="Calibri" panose="020F0502020204030204" pitchFamily="34" charset="0"/>
              </a:rPr>
              <a:t> </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9224208" y="4674317"/>
            <a:ext cx="2412664" cy="1802195"/>
          </a:xfrm>
          <a:prstGeom prst="rect">
            <a:avLst/>
          </a:prstGeom>
          <a:effectLst>
            <a:outerShdw blurRad="50800" dist="38100" dir="16200000" rotWithShape="0">
              <a:prstClr val="black">
                <a:alpha val="40000"/>
              </a:prstClr>
            </a:outerShdw>
          </a:effectLst>
        </p:spPr>
      </p:pic>
      <p:sp>
        <p:nvSpPr>
          <p:cNvPr id="10" name="TextBox 9">
            <a:extLst>
              <a:ext uri="{FF2B5EF4-FFF2-40B4-BE49-F238E27FC236}">
                <a16:creationId xmlns:a16="http://schemas.microsoft.com/office/drawing/2014/main" id="{4A595716-44B5-41A4-9663-6371BD11CCC9}"/>
              </a:ext>
            </a:extLst>
          </p:cNvPr>
          <p:cNvSpPr txBox="1"/>
          <p:nvPr/>
        </p:nvSpPr>
        <p:spPr>
          <a:xfrm>
            <a:off x="1099697" y="2802366"/>
            <a:ext cx="9992605" cy="707886"/>
          </a:xfrm>
          <a:prstGeom prst="rect">
            <a:avLst/>
          </a:prstGeom>
          <a:noFill/>
        </p:spPr>
        <p:txBody>
          <a:bodyPr wrap="square">
            <a:spAutoFit/>
          </a:bodyPr>
          <a:lstStyle/>
          <a:p>
            <a:pPr algn="ctr"/>
            <a:r>
              <a:rPr lang="en-SG" sz="4000" b="1">
                <a:solidFill>
                  <a:srgbClr val="00B050"/>
                </a:solidFill>
                <a:latin typeface="Calibri" panose="020F0502020204030204" pitchFamily="34" charset="0"/>
                <a:cs typeface="Calibri" panose="020F0502020204030204" pitchFamily="34" charset="0"/>
              </a:rPr>
              <a:t>	</a:t>
            </a:r>
            <a:r>
              <a:rPr lang="en-SG" sz="4000" b="1" i="0">
                <a:solidFill>
                  <a:srgbClr val="00B050"/>
                </a:solidFill>
                <a:effectLst/>
                <a:latin typeface="Calibri" panose="020F0502020204030204" pitchFamily="34" charset="0"/>
                <a:cs typeface="Calibri" panose="020F0502020204030204" pitchFamily="34" charset="0"/>
              </a:rPr>
              <a:t>Ngày 6 - 11- 1979</a:t>
            </a:r>
            <a:endParaRPr lang="vi-VN" sz="4000" b="1" i="0">
              <a:solidFill>
                <a:srgbClr val="00B050"/>
              </a:solidFill>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B2314F52-E709-4BB2-B7C1-DE23A0E5A67A}"/>
              </a:ext>
            </a:extLst>
          </p:cNvPr>
          <p:cNvSpPr txBox="1"/>
          <p:nvPr/>
        </p:nvSpPr>
        <p:spPr>
          <a:xfrm>
            <a:off x="3396936" y="4066993"/>
            <a:ext cx="5398128" cy="707886"/>
          </a:xfrm>
          <a:prstGeom prst="rect">
            <a:avLst/>
          </a:prstGeom>
          <a:noFill/>
        </p:spPr>
        <p:txBody>
          <a:bodyPr wrap="square">
            <a:spAutoFit/>
          </a:bodyPr>
          <a:lstStyle/>
          <a:p>
            <a:pPr algn="ctr"/>
            <a:r>
              <a:rPr lang="en-SG" sz="4000" b="1">
                <a:solidFill>
                  <a:srgbClr val="00B050"/>
                </a:solidFill>
                <a:latin typeface="Calibri" panose="020F0502020204030204" pitchFamily="34" charset="0"/>
                <a:cs typeface="Calibri" panose="020F0502020204030204" pitchFamily="34" charset="0"/>
              </a:rPr>
              <a:t>	</a:t>
            </a:r>
            <a:r>
              <a:rPr lang="en-SG" sz="4000" b="1" i="0">
                <a:solidFill>
                  <a:srgbClr val="00B050"/>
                </a:solidFill>
                <a:effectLst/>
                <a:latin typeface="Calibri" panose="020F0502020204030204" pitchFamily="34" charset="0"/>
                <a:cs typeface="Calibri" panose="020F0502020204030204" pitchFamily="34" charset="0"/>
              </a:rPr>
              <a:t>Ngày 4 - 4 - 1994</a:t>
            </a:r>
            <a:endParaRPr lang="vi-VN" sz="4000" b="1" i="0">
              <a:solidFill>
                <a:srgbClr val="00B050"/>
              </a:solidFill>
              <a:effectLst/>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817C933-3F73-44EB-9E14-001A1D7BBB72}"/>
              </a:ext>
            </a:extLst>
          </p:cNvPr>
          <p:cNvSpPr txBox="1"/>
          <p:nvPr/>
        </p:nvSpPr>
        <p:spPr>
          <a:xfrm>
            <a:off x="3958933" y="5331076"/>
            <a:ext cx="5398128" cy="707886"/>
          </a:xfrm>
          <a:prstGeom prst="rect">
            <a:avLst/>
          </a:prstGeom>
          <a:noFill/>
        </p:spPr>
        <p:txBody>
          <a:bodyPr wrap="square">
            <a:spAutoFit/>
          </a:bodyPr>
          <a:lstStyle/>
          <a:p>
            <a:pPr algn="ctr"/>
            <a:r>
              <a:rPr lang="en-SG" sz="4000" b="1" i="0">
                <a:solidFill>
                  <a:srgbClr val="00B050"/>
                </a:solidFill>
                <a:effectLst/>
                <a:latin typeface="Calibri" panose="020F0502020204030204" pitchFamily="34" charset="0"/>
                <a:cs typeface="Calibri" panose="020F0502020204030204" pitchFamily="34" charset="0"/>
              </a:rPr>
              <a:t>15 năm</a:t>
            </a:r>
            <a:endParaRPr lang="vi-VN" sz="4000" b="1" i="0">
              <a:solidFill>
                <a:srgbClr val="00B05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5354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1295400" y="685800"/>
            <a:ext cx="10276595" cy="685800"/>
          </a:xfrm>
          <a:prstGeom prst="roundRect">
            <a:avLst/>
          </a:prstGeom>
          <a:solidFill>
            <a:srgbClr val="069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BF4CF4-DFA2-43E9-B1DF-A09097DF7DF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8391" b="68309" l="9929" r="86525">
                        <a14:foregroundMark x1="26064" y1="20854" x2="39894" y2="24302"/>
                        <a14:foregroundMark x1="39894" y1="24302" x2="40248" y2="24302"/>
                        <a14:foregroundMark x1="33333" y1="18883" x2="51241" y2="20361"/>
                        <a14:foregroundMark x1="31206" y1="23153" x2="41489" y2="31034"/>
                        <a14:foregroundMark x1="41489" y1="31034" x2="42553" y2="31034"/>
                        <a14:foregroundMark x1="86879" y1="42693" x2="81738" y2="49425"/>
                        <a14:foregroundMark x1="10106" y1="44335" x2="16135" y2="45977"/>
                        <a14:foregroundMark x1="47340" y1="68309" x2="56915" y2="66667"/>
                        <a14:foregroundMark x1="64539" y1="64696" x2="65071" y2="64532"/>
                      </a14:backgroundRemoval>
                    </a14:imgEffect>
                  </a14:imgLayer>
                </a14:imgProps>
              </a:ext>
            </a:extLst>
          </a:blip>
          <a:srcRect l="5749" t="15846" r="7447" b="27668"/>
          <a:stretch/>
        </p:blipFill>
        <p:spPr>
          <a:xfrm>
            <a:off x="620005" y="540198"/>
            <a:ext cx="1634781" cy="1148687"/>
          </a:xfrm>
          <a:prstGeom prst="rect">
            <a:avLst/>
          </a:prstGeom>
        </p:spPr>
      </p:pic>
      <p:sp>
        <p:nvSpPr>
          <p:cNvPr id="6" name="TextBox 5">
            <a:extLst>
              <a:ext uri="{FF2B5EF4-FFF2-40B4-BE49-F238E27FC236}">
                <a16:creationId xmlns:a16="http://schemas.microsoft.com/office/drawing/2014/main" id="{B76CD8AA-D6F2-4BB3-93BD-33A1E308EAC3}"/>
              </a:ext>
            </a:extLst>
          </p:cNvPr>
          <p:cNvSpPr txBox="1"/>
          <p:nvPr/>
        </p:nvSpPr>
        <p:spPr>
          <a:xfrm>
            <a:off x="2227091" y="751701"/>
            <a:ext cx="9372600" cy="553998"/>
          </a:xfrm>
          <a:prstGeom prst="rect">
            <a:avLst/>
          </a:prstGeom>
          <a:noFill/>
        </p:spPr>
        <p:txBody>
          <a:bodyPr wrap="square">
            <a:spAutoFit/>
          </a:bodyPr>
          <a:lstStyle/>
          <a:p>
            <a:r>
              <a:rPr lang="en-SG" sz="3000" b="1">
                <a:solidFill>
                  <a:schemeClr val="bg1"/>
                </a:solidFill>
                <a:latin typeface="Calibri" panose="020F0502020204030204" pitchFamily="34" charset="0"/>
                <a:cs typeface="Calibri" panose="020F0502020204030204" pitchFamily="34" charset="0"/>
              </a:rPr>
              <a:t>Y</a:t>
            </a:r>
            <a:r>
              <a:rPr lang="en-US" sz="3000" b="1">
                <a:solidFill>
                  <a:schemeClr val="bg1"/>
                </a:solidFill>
                <a:latin typeface="Calibri" panose="020F0502020204030204" pitchFamily="34" charset="0"/>
                <a:cs typeface="Calibri" panose="020F0502020204030204" pitchFamily="34" charset="0"/>
              </a:rPr>
              <a:t>êu cầu cần thiết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522995" y="1806714"/>
            <a:ext cx="10907005" cy="707886"/>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a:t>
            </a:r>
            <a:r>
              <a:rPr lang="en-SG" sz="4000" b="1" i="0">
                <a:effectLst/>
                <a:latin typeface="Calibri" panose="020F0502020204030204" pitchFamily="34" charset="0"/>
                <a:cs typeface="Calibri" panose="020F0502020204030204" pitchFamily="34" charset="0"/>
              </a:rPr>
              <a:t>Ai là người cộng tác với ta?</a:t>
            </a:r>
          </a:p>
        </p:txBody>
      </p:sp>
      <p:sp>
        <p:nvSpPr>
          <p:cNvPr id="13" name="TextBox 12">
            <a:extLst>
              <a:ext uri="{FF2B5EF4-FFF2-40B4-BE49-F238E27FC236}">
                <a16:creationId xmlns:a16="http://schemas.microsoft.com/office/drawing/2014/main" id="{D8229EF8-8E31-4128-A9F5-34A006761D58}"/>
              </a:ext>
            </a:extLst>
          </p:cNvPr>
          <p:cNvSpPr txBox="1"/>
          <p:nvPr/>
        </p:nvSpPr>
        <p:spPr>
          <a:xfrm>
            <a:off x="5991341" y="2758350"/>
            <a:ext cx="5029200" cy="3170099"/>
          </a:xfrm>
          <a:prstGeom prst="rect">
            <a:avLst/>
          </a:prstGeom>
          <a:noFill/>
        </p:spPr>
        <p:txBody>
          <a:bodyPr wrap="square">
            <a:spAutoFit/>
          </a:bodyPr>
          <a:lstStyle/>
          <a:p>
            <a:pPr algn="just"/>
            <a:r>
              <a:rPr lang="en-SG" sz="4000" i="0">
                <a:solidFill>
                  <a:schemeClr val="accent2">
                    <a:lumMod val="50000"/>
                  </a:schemeClr>
                </a:solidFill>
                <a:effectLst/>
                <a:latin typeface="Calibri" panose="020F0502020204030204" pitchFamily="34" charset="0"/>
                <a:cs typeface="Calibri" panose="020F0502020204030204" pitchFamily="34" charset="0"/>
              </a:rPr>
              <a:t>Từ các nước Cộng hòa của Liên Xô, gần một nghìn kĩ sư, công nhân bậc cao đã tình nguyện sang giúp đỡ Việt Nam.</a:t>
            </a:r>
          </a:p>
        </p:txBody>
      </p:sp>
      <p:pic>
        <p:nvPicPr>
          <p:cNvPr id="14" name="Picture 13">
            <a:extLst>
              <a:ext uri="{FF2B5EF4-FFF2-40B4-BE49-F238E27FC236}">
                <a16:creationId xmlns:a16="http://schemas.microsoft.com/office/drawing/2014/main" id="{CE05F571-DA37-4C97-AACF-CA9812750072}"/>
              </a:ext>
            </a:extLst>
          </p:cNvPr>
          <p:cNvPicPr>
            <a:picLocks noChangeAspect="1"/>
          </p:cNvPicPr>
          <p:nvPr/>
        </p:nvPicPr>
        <p:blipFill>
          <a:blip r:embed="rId5"/>
          <a:stretch>
            <a:fillRect/>
          </a:stretch>
        </p:blipFill>
        <p:spPr>
          <a:xfrm>
            <a:off x="1284514" y="2696050"/>
            <a:ext cx="4365099" cy="3294701"/>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4975198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2940" y="1692790"/>
            <a:ext cx="11454260" cy="1323439"/>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Để</a:t>
            </a:r>
            <a:r>
              <a:rPr lang="en-SG" sz="4000" b="1" i="0">
                <a:effectLst/>
                <a:latin typeface="Calibri" panose="020F0502020204030204" pitchFamily="34" charset="0"/>
                <a:cs typeface="Calibri" panose="020F0502020204030204" pitchFamily="34" charset="0"/>
              </a:rPr>
              <a:t> xây dựng</a:t>
            </a:r>
            <a:r>
              <a:rPr lang="vi-VN" sz="4000" b="1" i="0">
                <a:effectLst/>
                <a:latin typeface="Calibri" panose="020F0502020204030204" pitchFamily="34" charset="0"/>
                <a:cs typeface="Calibri" panose="020F0502020204030204" pitchFamily="34" charset="0"/>
              </a:rPr>
              <a:t> nhà máy Thủy điện Hòa Bình, công nhân Việt Nam và Liên Xô đã phải lao động ra sao? </a:t>
            </a:r>
          </a:p>
        </p:txBody>
      </p:sp>
      <p:pic>
        <p:nvPicPr>
          <p:cNvPr id="10" name="Picture 9">
            <a:extLst>
              <a:ext uri="{FF2B5EF4-FFF2-40B4-BE49-F238E27FC236}">
                <a16:creationId xmlns:a16="http://schemas.microsoft.com/office/drawing/2014/main" id="{9E4E4AC1-8175-4868-AB01-E1625CB1890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sp>
        <p:nvSpPr>
          <p:cNvPr id="14" name="TextBox 13">
            <a:extLst>
              <a:ext uri="{FF2B5EF4-FFF2-40B4-BE49-F238E27FC236}">
                <a16:creationId xmlns:a16="http://schemas.microsoft.com/office/drawing/2014/main" id="{9745167B-5BA9-4078-843A-8E3AFEADE272}"/>
              </a:ext>
            </a:extLst>
          </p:cNvPr>
          <p:cNvSpPr txBox="1"/>
          <p:nvPr/>
        </p:nvSpPr>
        <p:spPr>
          <a:xfrm>
            <a:off x="582849" y="3165046"/>
            <a:ext cx="11140585" cy="2554545"/>
          </a:xfrm>
          <a:prstGeom prst="rect">
            <a:avLst/>
          </a:prstGeom>
          <a:noFill/>
        </p:spPr>
        <p:txBody>
          <a:bodyPr wrap="square">
            <a:spAutoFit/>
          </a:bodyPr>
          <a:lstStyle/>
          <a:p>
            <a:pPr algn="just"/>
            <a:r>
              <a:rPr lang="en-SG" sz="4000" b="0" i="0">
                <a:effectLst/>
                <a:latin typeface="Calibri" panose="020F0502020204030204" pitchFamily="34" charset="0"/>
                <a:cs typeface="Calibri" panose="020F0502020204030204" pitchFamily="34" charset="0"/>
              </a:rPr>
              <a:t>	Công nhân l</a:t>
            </a:r>
            <a:r>
              <a:rPr lang="vi-VN" sz="4000" b="0" i="0">
                <a:effectLst/>
                <a:latin typeface="Calibri" panose="020F0502020204030204" pitchFamily="34" charset="0"/>
                <a:cs typeface="Calibri" panose="020F0502020204030204" pitchFamily="34" charset="0"/>
              </a:rPr>
              <a:t>ao động ngày đêm, hăng say, không ngại gian khổ, hi sinh</a:t>
            </a:r>
            <a:r>
              <a:rPr lang="en-SG" sz="4000" b="0" i="0">
                <a:effectLst/>
                <a:latin typeface="Calibri" panose="020F0502020204030204" pitchFamily="34" charset="0"/>
                <a:cs typeface="Calibri" panose="020F0502020204030204" pitchFamily="34" charset="0"/>
              </a:rPr>
              <a:t>; </a:t>
            </a:r>
            <a:r>
              <a:rPr lang="vi-VN" sz="4000" b="0" i="0">
                <a:effectLst/>
                <a:latin typeface="Calibri" panose="020F0502020204030204" pitchFamily="34" charset="0"/>
                <a:cs typeface="Calibri" panose="020F0502020204030204" pitchFamily="34" charset="0"/>
              </a:rPr>
              <a:t>hàng nghìn xe cơ giới làm việc hối hả, trong điều kiện thiếu thốn</a:t>
            </a:r>
            <a:r>
              <a:rPr lang="en-SG" sz="4000">
                <a:latin typeface="Calibri" panose="020F0502020204030204" pitchFamily="34" charset="0"/>
                <a:cs typeface="Calibri" panose="020F0502020204030204" pitchFamily="34" charset="0"/>
              </a:rPr>
              <a:t>; có 168 người đã hi sinh tính mạng.</a:t>
            </a:r>
            <a:endParaRPr lang="vi-VN" sz="4000" b="0" i="0">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31842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304800" y="266700"/>
            <a:ext cx="11582400"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855024" y="533400"/>
            <a:ext cx="10716972" cy="984368"/>
          </a:xfrm>
          <a:prstGeom prst="roundRect">
            <a:avLst/>
          </a:prstGeom>
          <a:solidFill>
            <a:srgbClr val="027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2263814" y="509899"/>
            <a:ext cx="9372600" cy="1015663"/>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Tinh thần lao động trên công trường xây dựng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2940" y="1692790"/>
            <a:ext cx="11440405" cy="707886"/>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Em có nhận xét gì về hình </a:t>
            </a:r>
            <a:r>
              <a:rPr lang="en-SG" sz="4000" b="1" i="0">
                <a:effectLst/>
                <a:latin typeface="Calibri" panose="020F0502020204030204" pitchFamily="34" charset="0"/>
                <a:cs typeface="Calibri" panose="020F0502020204030204" pitchFamily="34" charset="0"/>
              </a:rPr>
              <a:t>dưới đây</a:t>
            </a:r>
            <a:r>
              <a:rPr lang="vi-VN" sz="4000" b="1" i="0">
                <a:effectLst/>
                <a:latin typeface="Calibri" panose="020F0502020204030204" pitchFamily="34" charset="0"/>
                <a:cs typeface="Calibri" panose="020F0502020204030204" pitchFamily="34" charset="0"/>
              </a:rPr>
              <a:t>?</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a:off x="0" y="5081934"/>
            <a:ext cx="2412664" cy="1802195"/>
          </a:xfrm>
          <a:prstGeom prst="rect">
            <a:avLst/>
          </a:prstGeom>
          <a:effectLst>
            <a:outerShdw blurRad="50800" dist="38100" dir="16200000" rotWithShape="0">
              <a:prstClr val="black">
                <a:alpha val="40000"/>
              </a:prstClr>
            </a:outerShdw>
          </a:effectLst>
        </p:spPr>
      </p:pic>
      <p:pic>
        <p:nvPicPr>
          <p:cNvPr id="10" name="Picture 9">
            <a:extLst>
              <a:ext uri="{FF2B5EF4-FFF2-40B4-BE49-F238E27FC236}">
                <a16:creationId xmlns:a16="http://schemas.microsoft.com/office/drawing/2014/main" id="{9E4E4AC1-8175-4868-AB01-E1625CB1890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16892" y1="43649" x2="23108" y2="42568"/>
                        <a14:foregroundMark x1="21081" y1="43649" x2="34324" y2="39459"/>
                        <a14:foregroundMark x1="37162" y1="39730" x2="46486" y2="44459"/>
                        <a14:foregroundMark x1="46486" y1="44459" x2="47568" y2="44459"/>
                        <a14:foregroundMark x1="38919" y1="43108" x2="51216" y2="44054"/>
                        <a14:foregroundMark x1="46351" y1="43378" x2="50270" y2="43108"/>
                        <a14:foregroundMark x1="82432" y1="32838" x2="86892" y2="32568"/>
                        <a14:foregroundMark x1="12297" y1="83108" x2="62162" y2="76622"/>
                        <a14:foregroundMark x1="62162" y1="76622" x2="62027" y2="78378"/>
                        <a14:foregroundMark x1="24054" y1="84189" x2="28784" y2="83919"/>
                        <a14:foregroundMark x1="35811" y1="83108" x2="41081" y2="84324"/>
                        <a14:foregroundMark x1="47703" y1="83649" x2="56081" y2="85676"/>
                        <a14:foregroundMark x1="62297" y1="83919" x2="65541" y2="84054"/>
                      </a14:backgroundRemoval>
                    </a14:imgEffect>
                  </a14:imgLayer>
                </a14:imgProps>
              </a:ext>
            </a:extLst>
          </a:blip>
          <a:stretch>
            <a:fillRect/>
          </a:stretch>
        </p:blipFill>
        <p:spPr>
          <a:xfrm flipH="1">
            <a:off x="686450" y="152400"/>
            <a:ext cx="1540641" cy="1540641"/>
          </a:xfrm>
          <a:prstGeom prst="rect">
            <a:avLst/>
          </a:prstGeom>
        </p:spPr>
      </p:pic>
      <p:pic>
        <p:nvPicPr>
          <p:cNvPr id="11" name="Picture 10">
            <a:extLst>
              <a:ext uri="{FF2B5EF4-FFF2-40B4-BE49-F238E27FC236}">
                <a16:creationId xmlns:a16="http://schemas.microsoft.com/office/drawing/2014/main" id="{63F80279-9E3B-48E4-84AF-4F0920A61064}"/>
              </a:ext>
            </a:extLst>
          </p:cNvPr>
          <p:cNvPicPr>
            <a:picLocks noChangeAspect="1"/>
          </p:cNvPicPr>
          <p:nvPr/>
        </p:nvPicPr>
        <p:blipFill>
          <a:blip r:embed="rId7"/>
          <a:stretch>
            <a:fillRect/>
          </a:stretch>
        </p:blipFill>
        <p:spPr>
          <a:xfrm>
            <a:off x="4267200" y="2532423"/>
            <a:ext cx="4713996" cy="2847638"/>
          </a:xfrm>
          <a:prstGeom prst="rect">
            <a:avLst/>
          </a:prstGeom>
          <a:effectLst>
            <a:outerShdw blurRad="50800" dist="38100" algn="l" rotWithShape="0">
              <a:prstClr val="black">
                <a:alpha val="40000"/>
              </a:prstClr>
            </a:outerShdw>
          </a:effectLst>
        </p:spPr>
      </p:pic>
      <p:sp>
        <p:nvSpPr>
          <p:cNvPr id="12" name="TextBox 11">
            <a:extLst>
              <a:ext uri="{FF2B5EF4-FFF2-40B4-BE49-F238E27FC236}">
                <a16:creationId xmlns:a16="http://schemas.microsoft.com/office/drawing/2014/main" id="{984E0C6F-E317-4C1B-864E-C79E612A53BA}"/>
              </a:ext>
            </a:extLst>
          </p:cNvPr>
          <p:cNvSpPr txBox="1"/>
          <p:nvPr/>
        </p:nvSpPr>
        <p:spPr>
          <a:xfrm>
            <a:off x="2588336" y="5401242"/>
            <a:ext cx="8689264" cy="954107"/>
          </a:xfrm>
          <a:prstGeom prst="rect">
            <a:avLst/>
          </a:prstGeom>
          <a:noFill/>
        </p:spPr>
        <p:txBody>
          <a:bodyPr wrap="square">
            <a:spAutoFit/>
          </a:bodyPr>
          <a:lstStyle/>
          <a:p>
            <a:pPr algn="ctr"/>
            <a:r>
              <a:rPr lang="en-SG" sz="2800" b="0" i="1">
                <a:effectLst/>
                <a:latin typeface="Calibri" panose="020F0502020204030204" pitchFamily="34" charset="0"/>
                <a:cs typeface="Calibri" panose="020F0502020204030204" pitchFamily="34" charset="0"/>
              </a:rPr>
              <a:t>Niềm vui do vượt mức kế hoạch của công nhân xây dựng Nhà máy Thủy điện Hòa Bình.</a:t>
            </a:r>
            <a:endParaRPr lang="vi-VN" sz="2800" b="0" i="1">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106704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799D72-5384-409A-9389-A2955C254783}"/>
              </a:ext>
            </a:extLst>
          </p:cNvPr>
          <p:cNvPicPr>
            <a:picLocks noChangeAspect="1"/>
          </p:cNvPicPr>
          <p:nvPr/>
        </p:nvPicPr>
        <p:blipFill rotWithShape="1">
          <a:blip r:embed="rId2"/>
          <a:srcRect b="24491"/>
          <a:stretch/>
        </p:blipFill>
        <p:spPr>
          <a:xfrm>
            <a:off x="0" y="-1"/>
            <a:ext cx="12192000" cy="6858001"/>
          </a:xfrm>
          <a:prstGeom prst="rect">
            <a:avLst/>
          </a:prstGeom>
        </p:spPr>
      </p:pic>
      <p:sp>
        <p:nvSpPr>
          <p:cNvPr id="4" name="Rectangle: Rounded Corners 3">
            <a:extLst>
              <a:ext uri="{FF2B5EF4-FFF2-40B4-BE49-F238E27FC236}">
                <a16:creationId xmlns:a16="http://schemas.microsoft.com/office/drawing/2014/main" id="{5CBD0BFD-413F-4F94-BEC1-75D864475559}"/>
              </a:ext>
            </a:extLst>
          </p:cNvPr>
          <p:cNvSpPr/>
          <p:nvPr/>
        </p:nvSpPr>
        <p:spPr>
          <a:xfrm>
            <a:off x="241053" y="266700"/>
            <a:ext cx="11709894" cy="6324600"/>
          </a:xfrm>
          <a:prstGeom prst="roundRect">
            <a:avLst>
              <a:gd name="adj" fmla="val 10628"/>
            </a:avLst>
          </a:prstGeom>
          <a:solidFill>
            <a:schemeClr val="bg1">
              <a:alpha val="94000"/>
            </a:schemeClr>
          </a:solidFill>
          <a:ln w="12700">
            <a:noFill/>
            <a:extLst>
              <a:ext uri="{C807C97D-BFC1-408E-A445-0C87EB9F89A2}">
                <ask:lineSketchStyleProps xmlns="" xmlns:ask="http://schemas.microsoft.com/office/drawing/2018/sketchyshapes" sd="2486019655">
                  <a:custGeom>
                    <a:avLst/>
                    <a:gdLst>
                      <a:gd name="connsiteX0" fmla="*/ 0 w 11582400"/>
                      <a:gd name="connsiteY0" fmla="*/ 672178 h 6324600"/>
                      <a:gd name="connsiteX1" fmla="*/ 672178 w 11582400"/>
                      <a:gd name="connsiteY1" fmla="*/ 0 h 6324600"/>
                      <a:gd name="connsiteX2" fmla="*/ 10910222 w 11582400"/>
                      <a:gd name="connsiteY2" fmla="*/ 0 h 6324600"/>
                      <a:gd name="connsiteX3" fmla="*/ 11582400 w 11582400"/>
                      <a:gd name="connsiteY3" fmla="*/ 672178 h 6324600"/>
                      <a:gd name="connsiteX4" fmla="*/ 11582400 w 11582400"/>
                      <a:gd name="connsiteY4" fmla="*/ 5652422 h 6324600"/>
                      <a:gd name="connsiteX5" fmla="*/ 10910222 w 11582400"/>
                      <a:gd name="connsiteY5" fmla="*/ 6324600 h 6324600"/>
                      <a:gd name="connsiteX6" fmla="*/ 672178 w 11582400"/>
                      <a:gd name="connsiteY6" fmla="*/ 6324600 h 6324600"/>
                      <a:gd name="connsiteX7" fmla="*/ 0 w 11582400"/>
                      <a:gd name="connsiteY7" fmla="*/ 5652422 h 6324600"/>
                      <a:gd name="connsiteX8" fmla="*/ 0 w 11582400"/>
                      <a:gd name="connsiteY8" fmla="*/ 672178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82400" h="6324600" fill="none" extrusionOk="0">
                        <a:moveTo>
                          <a:pt x="0" y="672178"/>
                        </a:moveTo>
                        <a:cubicBezTo>
                          <a:pt x="72098" y="305508"/>
                          <a:pt x="300788" y="14037"/>
                          <a:pt x="672178" y="0"/>
                        </a:cubicBezTo>
                        <a:cubicBezTo>
                          <a:pt x="4510503" y="-164929"/>
                          <a:pt x="7451195" y="-142407"/>
                          <a:pt x="10910222" y="0"/>
                        </a:cubicBezTo>
                        <a:cubicBezTo>
                          <a:pt x="11303585" y="-25955"/>
                          <a:pt x="11593921" y="268762"/>
                          <a:pt x="11582400" y="672178"/>
                        </a:cubicBezTo>
                        <a:cubicBezTo>
                          <a:pt x="11609895" y="2921293"/>
                          <a:pt x="11445069" y="4840179"/>
                          <a:pt x="11582400" y="5652422"/>
                        </a:cubicBezTo>
                        <a:cubicBezTo>
                          <a:pt x="11583377" y="6091650"/>
                          <a:pt x="11280126" y="6342003"/>
                          <a:pt x="10910222" y="6324600"/>
                        </a:cubicBezTo>
                        <a:cubicBezTo>
                          <a:pt x="6730587" y="6267592"/>
                          <a:pt x="4368411" y="6194751"/>
                          <a:pt x="672178" y="6324600"/>
                        </a:cubicBezTo>
                        <a:cubicBezTo>
                          <a:pt x="308873" y="6327982"/>
                          <a:pt x="23400" y="6031501"/>
                          <a:pt x="0" y="5652422"/>
                        </a:cubicBezTo>
                        <a:cubicBezTo>
                          <a:pt x="99687" y="3530622"/>
                          <a:pt x="153764" y="1711200"/>
                          <a:pt x="0" y="672178"/>
                        </a:cubicBezTo>
                        <a:close/>
                      </a:path>
                      <a:path w="11582400" h="6324600" stroke="0" extrusionOk="0">
                        <a:moveTo>
                          <a:pt x="0" y="672178"/>
                        </a:moveTo>
                        <a:cubicBezTo>
                          <a:pt x="-10532" y="246873"/>
                          <a:pt x="323440" y="17831"/>
                          <a:pt x="672178" y="0"/>
                        </a:cubicBezTo>
                        <a:cubicBezTo>
                          <a:pt x="3194096" y="157795"/>
                          <a:pt x="6144386" y="84249"/>
                          <a:pt x="10910222" y="0"/>
                        </a:cubicBezTo>
                        <a:cubicBezTo>
                          <a:pt x="11301359" y="-28293"/>
                          <a:pt x="11627207" y="297668"/>
                          <a:pt x="11582400" y="672178"/>
                        </a:cubicBezTo>
                        <a:cubicBezTo>
                          <a:pt x="11609487" y="1195317"/>
                          <a:pt x="11468194" y="3880866"/>
                          <a:pt x="11582400" y="5652422"/>
                        </a:cubicBezTo>
                        <a:cubicBezTo>
                          <a:pt x="11577769" y="6017237"/>
                          <a:pt x="11323799" y="6309616"/>
                          <a:pt x="10910222" y="6324600"/>
                        </a:cubicBezTo>
                        <a:cubicBezTo>
                          <a:pt x="8361780" y="6241216"/>
                          <a:pt x="4011967" y="6328777"/>
                          <a:pt x="672178" y="6324600"/>
                        </a:cubicBezTo>
                        <a:cubicBezTo>
                          <a:pt x="264893" y="6327984"/>
                          <a:pt x="14014" y="6055905"/>
                          <a:pt x="0" y="5652422"/>
                        </a:cubicBezTo>
                        <a:cubicBezTo>
                          <a:pt x="155438" y="4248716"/>
                          <a:pt x="87936" y="2388333"/>
                          <a:pt x="0" y="672178"/>
                        </a:cubicBezTo>
                        <a:close/>
                      </a:path>
                    </a:pathLst>
                  </a:custGeom>
                  <ask:type>
                    <ask:lineSketchNone/>
                  </ask:type>
                </ask:lineSketchStyleProps>
              </a:ext>
            </a:extLst>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298307EF-102D-4E9B-A65C-CDB5FD7673A3}"/>
              </a:ext>
            </a:extLst>
          </p:cNvPr>
          <p:cNvSpPr/>
          <p:nvPr/>
        </p:nvSpPr>
        <p:spPr>
          <a:xfrm>
            <a:off x="938131" y="616117"/>
            <a:ext cx="10716972" cy="707886"/>
          </a:xfrm>
          <a:prstGeom prst="roundRect">
            <a:avLst/>
          </a:prstGeom>
          <a:solidFill>
            <a:srgbClr val="79C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6CD8AA-D6F2-4BB3-93BD-33A1E308EAC3}"/>
              </a:ext>
            </a:extLst>
          </p:cNvPr>
          <p:cNvSpPr txBox="1"/>
          <p:nvPr/>
        </p:nvSpPr>
        <p:spPr>
          <a:xfrm>
            <a:off x="3434430" y="686215"/>
            <a:ext cx="6717382" cy="553998"/>
          </a:xfrm>
          <a:prstGeom prst="rect">
            <a:avLst/>
          </a:prstGeom>
          <a:noFill/>
        </p:spPr>
        <p:txBody>
          <a:bodyPr wrap="square">
            <a:spAutoFit/>
          </a:bodyPr>
          <a:lstStyle/>
          <a:p>
            <a:r>
              <a:rPr lang="vi-VN" sz="3000" b="1">
                <a:solidFill>
                  <a:schemeClr val="bg1"/>
                </a:solidFill>
                <a:latin typeface="Calibri" panose="020F0502020204030204" pitchFamily="34" charset="0"/>
                <a:cs typeface="Calibri" panose="020F0502020204030204" pitchFamily="34" charset="0"/>
              </a:rPr>
              <a:t>Vai trò của Nhà máy Thủy điện Hòa Bình.</a:t>
            </a:r>
          </a:p>
        </p:txBody>
      </p:sp>
      <p:sp>
        <p:nvSpPr>
          <p:cNvPr id="8" name="TextBox 7">
            <a:extLst>
              <a:ext uri="{FF2B5EF4-FFF2-40B4-BE49-F238E27FC236}">
                <a16:creationId xmlns:a16="http://schemas.microsoft.com/office/drawing/2014/main" id="{A2302E84-AFBF-406B-BC25-FA6B328411B2}"/>
              </a:ext>
            </a:extLst>
          </p:cNvPr>
          <p:cNvSpPr txBox="1"/>
          <p:nvPr/>
        </p:nvSpPr>
        <p:spPr>
          <a:xfrm>
            <a:off x="437703" y="1580038"/>
            <a:ext cx="11576991" cy="1323439"/>
          </a:xfrm>
          <a:prstGeom prst="rect">
            <a:avLst/>
          </a:prstGeom>
          <a:noFill/>
        </p:spPr>
        <p:txBody>
          <a:bodyPr wrap="square">
            <a:spAutoFit/>
          </a:bodyPr>
          <a:lstStyle/>
          <a:p>
            <a:pPr algn="l"/>
            <a:r>
              <a:rPr lang="vi-VN" sz="4000" b="1" i="0">
                <a:effectLst/>
                <a:latin typeface="Calibri" panose="020F0502020204030204" pitchFamily="34" charset="0"/>
                <a:cs typeface="Calibri" panose="020F0502020204030204" pitchFamily="34" charset="0"/>
              </a:rPr>
              <a:t>- </a:t>
            </a:r>
            <a:r>
              <a:rPr lang="en-SG" sz="4000" b="1">
                <a:latin typeface="Calibri" panose="020F0502020204030204" pitchFamily="34" charset="0"/>
                <a:cs typeface="Calibri" panose="020F0502020204030204" pitchFamily="34" charset="0"/>
              </a:rPr>
              <a:t>Em hãy n</a:t>
            </a:r>
            <a:r>
              <a:rPr lang="vi-VN" sz="4000" b="1" i="0">
                <a:effectLst/>
                <a:latin typeface="Calibri" panose="020F0502020204030204" pitchFamily="34" charset="0"/>
                <a:cs typeface="Calibri" panose="020F0502020204030204" pitchFamily="34" charset="0"/>
              </a:rPr>
              <a:t>êu vai trò của nhà máy Thủy điện Hòa Bình đối với công cuộc xây dựng đất nước?</a:t>
            </a:r>
          </a:p>
        </p:txBody>
      </p:sp>
      <p:pic>
        <p:nvPicPr>
          <p:cNvPr id="9" name="Picture 8">
            <a:extLst>
              <a:ext uri="{FF2B5EF4-FFF2-40B4-BE49-F238E27FC236}">
                <a16:creationId xmlns:a16="http://schemas.microsoft.com/office/drawing/2014/main" id="{59AB428E-61C8-4BB9-9533-2C0640F8B8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376" b="91086" l="6780" r="94431">
                        <a14:foregroundMark x1="44068" y1="5348" x2="48668" y2="9724"/>
                        <a14:foregroundMark x1="91283" y1="63047" x2="87167" y2="69530"/>
                        <a14:foregroundMark x1="85472" y1="71637" x2="85835" y2="72447"/>
                        <a14:foregroundMark x1="85351" y1="69530" x2="84504" y2="72123"/>
                        <a14:foregroundMark x1="83656" y1="64344" x2="88983" y2="62723"/>
                        <a14:foregroundMark x1="94068" y1="63047" x2="94189" y2="65316"/>
                        <a14:foregroundMark x1="92010" y1="62723" x2="94431" y2="58023"/>
                        <a14:foregroundMark x1="62591" y1="35332" x2="58959" y2="41653"/>
                        <a14:foregroundMark x1="34504" y1="71475" x2="39467" y2="78606"/>
                        <a14:foregroundMark x1="53995" y1="88979" x2="60654" y2="91086"/>
                        <a14:foregroundMark x1="53027" y1="86062" x2="61017" y2="89303"/>
                        <a14:foregroundMark x1="61864" y1="90762" x2="66586" y2="88493"/>
                        <a14:foregroundMark x1="46852" y1="87844" x2="52179" y2="88169"/>
                        <a14:foregroundMark x1="45884" y1="88493" x2="47094" y2="88817"/>
                        <a14:foregroundMark x1="37772" y1="75689" x2="46852" y2="78930"/>
                        <a14:foregroundMark x1="40678" y1="84765" x2="47458" y2="83144"/>
                        <a14:foregroundMark x1="8354" y1="86710" x2="15981" y2="73906"/>
                        <a14:foregroundMark x1="10654" y1="75041" x2="19976" y2="71151"/>
                        <a14:foregroundMark x1="10896" y1="78930" x2="11743" y2="83630"/>
                        <a14:foregroundMark x1="6780" y1="77310" x2="11622" y2="71961"/>
                        <a14:foregroundMark x1="11259" y1="71313" x2="13923" y2="69530"/>
                        <a14:foregroundMark x1="21308" y1="51702" x2="27724" y2="65640"/>
                        <a14:foregroundMark x1="33051" y1="35008" x2="36804" y2="29335"/>
                        <a14:foregroundMark x1="36804" y1="28201" x2="32203" y2="33225"/>
                      </a14:backgroundRemoval>
                    </a14:imgEffect>
                  </a14:imgLayer>
                </a14:imgProps>
              </a:ext>
            </a:extLst>
          </a:blip>
          <a:stretch>
            <a:fillRect/>
          </a:stretch>
        </p:blipFill>
        <p:spPr>
          <a:xfrm flipH="1">
            <a:off x="10370452" y="5389058"/>
            <a:ext cx="1771736" cy="1323439"/>
          </a:xfrm>
          <a:prstGeom prst="rect">
            <a:avLst/>
          </a:prstGeom>
          <a:effectLst>
            <a:outerShdw blurRad="50800" dist="38100" dir="16200000" rotWithShape="0">
              <a:prstClr val="black">
                <a:alpha val="40000"/>
              </a:prstClr>
            </a:outerShdw>
          </a:effectLst>
        </p:spPr>
      </p:pic>
      <p:pic>
        <p:nvPicPr>
          <p:cNvPr id="13" name="Picture 12">
            <a:extLst>
              <a:ext uri="{FF2B5EF4-FFF2-40B4-BE49-F238E27FC236}">
                <a16:creationId xmlns:a16="http://schemas.microsoft.com/office/drawing/2014/main" id="{471C88FD-C258-4AC8-BFE6-BB77407926D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437" b="94825" l="6757" r="94865">
                        <a14:foregroundMark x1="23649" y1="59665" x2="25541" y2="68798"/>
                        <a14:foregroundMark x1="25541" y1="68798" x2="24595" y2="77778"/>
                        <a14:foregroundMark x1="24595" y1="77778" x2="24595" y2="77778"/>
                        <a14:foregroundMark x1="22162" y1="71081" x2="27568" y2="75799"/>
                        <a14:foregroundMark x1="26622" y1="60426" x2="28243" y2="61948"/>
                        <a14:foregroundMark x1="6757" y1="56773" x2="12432" y2="63470"/>
                        <a14:foregroundMark x1="30405" y1="90715" x2="41351" y2="91933"/>
                        <a14:foregroundMark x1="41351" y1="91933" x2="53108" y2="89346"/>
                        <a14:foregroundMark x1="53108" y1="89346" x2="53378" y2="88889"/>
                        <a14:foregroundMark x1="35541" y1="94977" x2="42162" y2="94064"/>
                        <a14:foregroundMark x1="75541" y1="75038" x2="86351" y2="79604"/>
                        <a14:foregroundMark x1="90000" y1="72907" x2="93378" y2="85084"/>
                        <a14:foregroundMark x1="93378" y1="85084" x2="93108" y2="84779"/>
                        <a14:foregroundMark x1="74595" y1="78843" x2="86892" y2="75799"/>
                        <a14:foregroundMark x1="80811" y1="74734" x2="82432" y2="74429"/>
                        <a14:foregroundMark x1="72432" y1="83562" x2="78649" y2="78995"/>
                        <a14:foregroundMark x1="70135" y1="81735" x2="73378" y2="80822"/>
                        <a14:foregroundMark x1="93378" y1="77169" x2="92838" y2="82344"/>
                        <a14:foregroundMark x1="94865" y1="45053" x2="93378" y2="58904"/>
                        <a14:backgroundMark x1="16216" y1="19787" x2="13514" y2="25571"/>
                        <a14:backgroundMark x1="13784" y1="22070" x2="13784" y2="28311"/>
                        <a14:backgroundMark x1="14595" y1="17047" x2="14595" y2="19482"/>
                      </a14:backgroundRemoval>
                    </a14:imgEffect>
                  </a14:imgLayer>
                </a14:imgProps>
              </a:ext>
            </a:extLst>
          </a:blip>
          <a:stretch>
            <a:fillRect/>
          </a:stretch>
        </p:blipFill>
        <p:spPr>
          <a:xfrm>
            <a:off x="526689" y="124375"/>
            <a:ext cx="1737125" cy="1542286"/>
          </a:xfrm>
          <a:prstGeom prst="rect">
            <a:avLst/>
          </a:prstGeom>
        </p:spPr>
      </p:pic>
      <p:sp>
        <p:nvSpPr>
          <p:cNvPr id="15" name="TextBox 14">
            <a:extLst>
              <a:ext uri="{FF2B5EF4-FFF2-40B4-BE49-F238E27FC236}">
                <a16:creationId xmlns:a16="http://schemas.microsoft.com/office/drawing/2014/main" id="{FC010CD2-6C15-4943-9C59-CF8B8DB2E3D3}"/>
              </a:ext>
            </a:extLst>
          </p:cNvPr>
          <p:cNvSpPr txBox="1"/>
          <p:nvPr/>
        </p:nvSpPr>
        <p:spPr>
          <a:xfrm>
            <a:off x="800228" y="2974640"/>
            <a:ext cx="10629771" cy="3170099"/>
          </a:xfrm>
          <a:prstGeom prst="rect">
            <a:avLst/>
          </a:prstGeom>
          <a:noFill/>
        </p:spPr>
        <p:txBody>
          <a:bodyPr wrap="square">
            <a:spAutoFit/>
          </a:bodyPr>
          <a:lstStyle/>
          <a:p>
            <a:r>
              <a:rPr lang="en-US" sz="4000">
                <a:latin typeface="Calibri" panose="020F0502020204030204" pitchFamily="34" charset="0"/>
                <a:cs typeface="Calibri" panose="020F0502020204030204" pitchFamily="34" charset="0"/>
              </a:rPr>
              <a:t>+ Hạn chế lũ lụt cho đồng bằng Bắc Bộ.</a:t>
            </a:r>
          </a:p>
          <a:p>
            <a:r>
              <a:rPr lang="en-US" sz="4000">
                <a:latin typeface="Calibri" panose="020F0502020204030204" pitchFamily="34" charset="0"/>
                <a:cs typeface="Calibri" panose="020F0502020204030204" pitchFamily="34" charset="0"/>
              </a:rPr>
              <a:t>+ Cung cấp điện cho khắp các miền phục vụ sản xuất và đời sống. </a:t>
            </a:r>
          </a:p>
          <a:p>
            <a:r>
              <a:rPr lang="en-US" sz="4000">
                <a:latin typeface="Calibri" panose="020F0502020204030204" pitchFamily="34" charset="0"/>
                <a:cs typeface="Calibri" panose="020F0502020204030204" pitchFamily="34" charset="0"/>
              </a:rPr>
              <a:t>+ Là công trình tiêu biểu đầu tiên thể hiện thành quả của công cuộc xây dựng đất nước.</a:t>
            </a:r>
          </a:p>
        </p:txBody>
      </p:sp>
    </p:spTree>
    <p:extLst>
      <p:ext uri="{BB962C8B-B14F-4D97-AF65-F5344CB8AC3E}">
        <p14:creationId xmlns:p14="http://schemas.microsoft.com/office/powerpoint/2010/main" val="390163666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emplate>9Slide.vn</Template>
  <TotalTime>160</TotalTime>
  <Words>479</Words>
  <Application>Microsoft Office PowerPoint</Application>
  <PresentationFormat>Widescreen</PresentationFormat>
  <Paragraphs>53</Paragraphs>
  <Slides>13</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#9Slide02 Tieu de dai</vt:lpstr>
      <vt:lpstr>#9Slide02 Noi dung dai</vt:lpstr>
      <vt:lpstr>Arial</vt:lpstr>
      <vt:lpstr>Wingdings</vt:lpstr>
      <vt:lpstr>#9Slide07 Crocante</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Hung</dc:creator>
  <cp:keywords>9Slide</cp:keywords>
  <dc:description>9Slide.vn</dc:description>
  <cp:lastModifiedBy>Admin</cp:lastModifiedBy>
  <cp:revision>26</cp:revision>
  <dcterms:created xsi:type="dcterms:W3CDTF">2022-03-29T14:59:46Z</dcterms:created>
  <dcterms:modified xsi:type="dcterms:W3CDTF">2022-04-23T12:03:07Z</dcterms:modified>
  <cp:category>9Slide.vn</cp:category>
  <cp:contentStatus>9Slide</cp:contentStatus>
</cp:coreProperties>
</file>